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84" r:id="rId5"/>
    <p:sldId id="285" r:id="rId6"/>
    <p:sldId id="287" r:id="rId7"/>
    <p:sldId id="291" r:id="rId8"/>
    <p:sldId id="288" r:id="rId9"/>
    <p:sldId id="290" r:id="rId10"/>
    <p:sldId id="28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5332" autoAdjust="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05BF9-158C-4AB6-98DD-B4AF297FADBB}" type="datetimeFigureOut">
              <a:rPr lang="de-DE" smtClean="0"/>
              <a:t>03.03.2022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4C896-0DF4-4F19-958B-C87BCF31BA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04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5D7F-22B7-4D75-AF9F-0E713C280EE5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9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AA1D-EBE5-4C7E-A693-D693FA39154E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1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87B1-7760-4227-870F-35571F59DEE4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5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C95A-6000-4F63-86A6-F02CCD5E9F0A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2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74DA-1A51-4BEC-A158-56EAF5654F62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6ECC-E38E-4AD9-B257-9214EA18C8FE}" type="datetime1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95DF-9717-47C2-9745-1F1ABBE9B1EB}" type="datetime1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3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4CCD-417A-4F33-8BB7-E4611B84210C}" type="datetime1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1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80C9-A66D-46F0-AECA-6B125C98CD06}" type="datetime1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4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597F-70DD-4BDA-B0BF-B2C2A5000BA3}" type="datetime1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5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D44E-3BE5-49A8-982F-C41D9437AB5E}" type="datetime1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3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0148-C193-4542-A7C0-1A66E928D513}" type="datetime1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6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11201" y="2352770"/>
            <a:ext cx="10778559" cy="3195332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548640" y="1470220"/>
            <a:ext cx="10641873" cy="47602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de-DE" sz="3200" b="1" dirty="0">
                <a:solidFill>
                  <a:srgbClr val="19486A"/>
                </a:solidFill>
              </a:rPr>
              <a:t>UNIC Meeting </a:t>
            </a:r>
            <a:br>
              <a:rPr lang="de-DE" sz="3200" b="1" dirty="0">
                <a:solidFill>
                  <a:srgbClr val="19486A"/>
                </a:solidFill>
              </a:rPr>
            </a:br>
            <a:r>
              <a:rPr lang="de-DE" sz="3200" b="1" dirty="0">
                <a:solidFill>
                  <a:srgbClr val="19486A"/>
                </a:solidFill>
              </a:rPr>
              <a:t>Department </a:t>
            </a:r>
            <a:r>
              <a:rPr lang="de-DE" sz="3200" b="1" dirty="0" err="1">
                <a:solidFill>
                  <a:srgbClr val="19486A"/>
                </a:solidFill>
              </a:rPr>
              <a:t>of</a:t>
            </a:r>
            <a:r>
              <a:rPr lang="de-DE" sz="3200" b="1" dirty="0">
                <a:solidFill>
                  <a:srgbClr val="19486A"/>
                </a:solidFill>
              </a:rPr>
              <a:t> Philosophy, RUB</a:t>
            </a:r>
          </a:p>
          <a:p>
            <a:pPr algn="ctr"/>
            <a:r>
              <a:rPr lang="de-DE" sz="3200" dirty="0">
                <a:solidFill>
                  <a:srgbClr val="19486A"/>
                </a:solidFill>
              </a:rPr>
              <a:t>3.3.2022</a:t>
            </a:r>
          </a:p>
          <a:p>
            <a:endParaRPr lang="de-DE" sz="3200" b="1" dirty="0"/>
          </a:p>
          <a:p>
            <a:r>
              <a:rPr lang="de-DE" sz="3200" b="1" dirty="0"/>
              <a:t>Agenda: </a:t>
            </a:r>
          </a:p>
          <a:p>
            <a:r>
              <a:rPr lang="de-DE" sz="3200" dirty="0"/>
              <a:t>Introduction </a:t>
            </a:r>
            <a:r>
              <a:rPr lang="de-DE" sz="3200" dirty="0" err="1"/>
              <a:t>round</a:t>
            </a:r>
            <a:endParaRPr lang="de-DE" sz="3200" dirty="0"/>
          </a:p>
          <a:p>
            <a:r>
              <a:rPr lang="de-DE" sz="3200" dirty="0" err="1"/>
              <a:t>Plenary</a:t>
            </a:r>
            <a:r>
              <a:rPr lang="de-DE" sz="3200" dirty="0"/>
              <a:t> </a:t>
            </a:r>
            <a:r>
              <a:rPr lang="de-DE" sz="3200" dirty="0" err="1"/>
              <a:t>session</a:t>
            </a:r>
            <a:endParaRPr lang="de-DE" sz="3200" dirty="0"/>
          </a:p>
          <a:p>
            <a:r>
              <a:rPr lang="de-DE" sz="3200" dirty="0" err="1"/>
              <a:t>Breakout</a:t>
            </a:r>
            <a:r>
              <a:rPr lang="de-DE" sz="3200" dirty="0"/>
              <a:t> </a:t>
            </a:r>
            <a:r>
              <a:rPr lang="de-DE" sz="3200" dirty="0" err="1"/>
              <a:t>rooms</a:t>
            </a:r>
            <a:endParaRPr lang="en-GB" sz="3200" dirty="0"/>
          </a:p>
          <a:p>
            <a:pPr algn="ctr"/>
            <a:endParaRPr lang="de-DE" sz="3200" dirty="0">
              <a:solidFill>
                <a:srgbClr val="19486A"/>
              </a:solidFill>
            </a:endParaRPr>
          </a:p>
          <a:p>
            <a:pPr defTabSz="609630"/>
            <a:endParaRPr lang="de-DE" sz="2133" dirty="0">
              <a:solidFill>
                <a:prstClr val="black"/>
              </a:solidFill>
              <a:latin typeface="Open Sauce Sans" panose="00000500000000000000" pitchFamily="2" charset="0"/>
            </a:endParaRPr>
          </a:p>
        </p:txBody>
      </p: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42159"/>
            <a:ext cx="854188" cy="983743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09630"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1" name="Group 2"/>
          <p:cNvGrpSpPr/>
          <p:nvPr/>
        </p:nvGrpSpPr>
        <p:grpSpPr>
          <a:xfrm>
            <a:off x="630453" y="594982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1316" y="624133"/>
            <a:ext cx="3718882" cy="816935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02" y="261479"/>
            <a:ext cx="2883764" cy="154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7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52549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dirty="0"/>
              <a:t>Department </a:t>
            </a:r>
            <a:r>
              <a:rPr lang="de-DE" dirty="0" err="1"/>
              <a:t>of</a:t>
            </a:r>
            <a:r>
              <a:rPr lang="de-DE" dirty="0"/>
              <a:t> Philosophy, RUB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r>
              <a:rPr lang="en-GB" dirty="0"/>
              <a:t>1.400 students, 21 chairs for philosophy, more than 70 people who teach regularly</a:t>
            </a:r>
          </a:p>
          <a:p>
            <a:r>
              <a:rPr lang="en-GB" dirty="0"/>
              <a:t>B.A., M.A. and M.Ed. in philosophy;</a:t>
            </a:r>
          </a:p>
          <a:p>
            <a:r>
              <a:rPr lang="en-GB" dirty="0"/>
              <a:t>special M.A.-programs: Master Cognitive Science; Ethics, Economics, Law and Politics (EELP); History, Philosophy and Culture of Science (HPS+); Specialization in Theoretical Philosophy</a:t>
            </a:r>
          </a:p>
        </p:txBody>
      </p:sp>
    </p:spTree>
    <p:extLst>
      <p:ext uri="{BB962C8B-B14F-4D97-AF65-F5344CB8AC3E}">
        <p14:creationId xmlns:p14="http://schemas.microsoft.com/office/powerpoint/2010/main" val="197913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35132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dirty="0"/>
              <a:t>Department </a:t>
            </a:r>
            <a:r>
              <a:rPr lang="de-DE" dirty="0" err="1"/>
              <a:t>of</a:t>
            </a:r>
            <a:r>
              <a:rPr lang="de-DE" dirty="0"/>
              <a:t> Philosophy, RUB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With 21 chairs for philosophy we cover our discipline as well historically as systematically.</a:t>
            </a:r>
          </a:p>
          <a:p>
            <a:pPr marL="0" indent="0">
              <a:buNone/>
            </a:pPr>
            <a:r>
              <a:rPr lang="en-GB" dirty="0"/>
              <a:t>Main activities:</a:t>
            </a:r>
          </a:p>
          <a:p>
            <a:pPr>
              <a:buFontTx/>
              <a:buChar char="-"/>
            </a:pPr>
            <a:r>
              <a:rPr lang="en-GB" dirty="0" err="1"/>
              <a:t>Center</a:t>
            </a:r>
            <a:r>
              <a:rPr lang="en-GB" dirty="0"/>
              <a:t> for Classical German Philosophy</a:t>
            </a:r>
          </a:p>
          <a:p>
            <a:pPr>
              <a:buFontTx/>
              <a:buChar char="-"/>
            </a:pPr>
            <a:r>
              <a:rPr lang="en-GB" dirty="0"/>
              <a:t>Logic</a:t>
            </a:r>
          </a:p>
          <a:p>
            <a:pPr>
              <a:buFontTx/>
              <a:buChar char="-"/>
            </a:pPr>
            <a:r>
              <a:rPr lang="en-GB" dirty="0"/>
              <a:t>Philosophy of Mind</a:t>
            </a:r>
          </a:p>
          <a:p>
            <a:pPr>
              <a:buFontTx/>
              <a:buChar char="-"/>
            </a:pPr>
            <a:r>
              <a:rPr lang="en-GB" dirty="0"/>
              <a:t>Philosophy of Language</a:t>
            </a:r>
          </a:p>
          <a:p>
            <a:pPr>
              <a:buFontTx/>
              <a:buChar char="-"/>
            </a:pPr>
            <a:r>
              <a:rPr lang="en-GB" dirty="0"/>
              <a:t>Applied Ethics: Research Unit “Climate, Energy, and Ethics”</a:t>
            </a:r>
          </a:p>
          <a:p>
            <a:pPr>
              <a:buFontTx/>
              <a:buChar char="-"/>
            </a:pPr>
            <a:r>
              <a:rPr lang="en-GB" dirty="0"/>
              <a:t>Ancient Philosophy</a:t>
            </a:r>
          </a:p>
          <a:p>
            <a:pPr>
              <a:buFontTx/>
              <a:buChar char="-"/>
            </a:pPr>
            <a:r>
              <a:rPr lang="en-GB" dirty="0"/>
              <a:t>Philosophy of Science</a:t>
            </a:r>
          </a:p>
          <a:p>
            <a:pPr>
              <a:buFontTx/>
              <a:buChar char="-"/>
            </a:pPr>
            <a:r>
              <a:rPr lang="en-GB" dirty="0" err="1"/>
              <a:t>Dilthey</a:t>
            </a:r>
            <a:r>
              <a:rPr lang="en-GB" dirty="0"/>
              <a:t> Research Project</a:t>
            </a:r>
          </a:p>
          <a:p>
            <a:pPr>
              <a:buFontTx/>
              <a:buChar char="-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8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35132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dirty="0"/>
              <a:t>Department </a:t>
            </a:r>
            <a:r>
              <a:rPr lang="de-DE" dirty="0" err="1"/>
              <a:t>of</a:t>
            </a:r>
            <a:r>
              <a:rPr lang="de-DE" dirty="0"/>
              <a:t> Philosophy, RUB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We are open for any suggestions!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98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35131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dirty="0"/>
              <a:t>Department </a:t>
            </a:r>
            <a:r>
              <a:rPr lang="de-DE" dirty="0" err="1"/>
              <a:t>of</a:t>
            </a:r>
            <a:r>
              <a:rPr lang="de-DE" dirty="0"/>
              <a:t> Philosophy, RUB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Main experiences are with ERASMUS and other “real life” formats of mobility.</a:t>
            </a:r>
          </a:p>
          <a:p>
            <a:pPr marL="0" indent="0">
              <a:buNone/>
            </a:pPr>
            <a:r>
              <a:rPr lang="en-GB" dirty="0"/>
              <a:t>Until the beginning of the corona-pandemics our teaching-formats have usually been in presence with aspects of blended learning. We are very much interested in virtual exchange with other UNIC-members – but most of teaching rooms do not allow for hybrid or completely virtual formats. We are willing to change that!</a:t>
            </a:r>
          </a:p>
          <a:p>
            <a:pPr marL="0" indent="0">
              <a:buNone/>
            </a:pPr>
            <a:r>
              <a:rPr lang="en-GB" dirty="0"/>
              <a:t>In the meantime, we would like to intensify our ERASMUS (or ERASMUS+) contacts!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285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52549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dirty="0"/>
              <a:t>Department </a:t>
            </a:r>
            <a:r>
              <a:rPr lang="de-DE" dirty="0" err="1"/>
              <a:t>of</a:t>
            </a:r>
            <a:r>
              <a:rPr lang="de-DE" dirty="0"/>
              <a:t> Philosophy, RUB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Teaching/Exchange </a:t>
            </a:r>
            <a:r>
              <a:rPr lang="de-DE" dirty="0" err="1"/>
              <a:t>cooperation</a:t>
            </a:r>
            <a:r>
              <a:rPr lang="de-DE" dirty="0"/>
              <a:t> </a:t>
            </a:r>
            <a:r>
              <a:rPr lang="de-DE" dirty="0" err="1"/>
              <a:t>desired</a:t>
            </a:r>
            <a:r>
              <a:rPr lang="de-DE" dirty="0"/>
              <a:t> (</a:t>
            </a:r>
            <a:r>
              <a:rPr lang="de-DE" dirty="0" err="1"/>
              <a:t>formats</a:t>
            </a:r>
            <a:r>
              <a:rPr lang="de-DE" dirty="0"/>
              <a:t>/</a:t>
            </a:r>
            <a:r>
              <a:rPr lang="de-DE" dirty="0" err="1"/>
              <a:t>topics</a:t>
            </a:r>
            <a:r>
              <a:rPr lang="de-DE" dirty="0"/>
              <a:t>):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open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topics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wide</a:t>
            </a:r>
            <a:r>
              <a:rPr lang="de-DE" dirty="0"/>
              <a:t> </a:t>
            </a:r>
            <a:r>
              <a:rPr lang="de-DE" dirty="0" err="1"/>
              <a:t>field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philosophy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 err="1"/>
              <a:t>However</a:t>
            </a:r>
            <a:r>
              <a:rPr lang="de-DE" dirty="0"/>
              <a:t>: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helpful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a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direct</a:t>
            </a:r>
            <a:r>
              <a:rPr lang="de-DE" dirty="0"/>
              <a:t> </a:t>
            </a:r>
            <a:r>
              <a:rPr lang="de-DE" dirty="0" err="1"/>
              <a:t>contact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so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include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opened</a:t>
            </a:r>
            <a:r>
              <a:rPr lang="de-DE" dirty="0"/>
              <a:t> </a:t>
            </a:r>
            <a:r>
              <a:rPr lang="de-DE" dirty="0" err="1"/>
              <a:t>courses</a:t>
            </a:r>
            <a:r>
              <a:rPr lang="de-DE" dirty="0"/>
              <a:t> in </a:t>
            </a:r>
            <a:r>
              <a:rPr lang="de-DE" dirty="0" err="1"/>
              <a:t>our</a:t>
            </a:r>
            <a:r>
              <a:rPr lang="de-DE" dirty="0"/>
              <a:t> (</a:t>
            </a:r>
            <a:r>
              <a:rPr lang="de-DE" dirty="0" err="1"/>
              <a:t>philosophy</a:t>
            </a:r>
            <a:r>
              <a:rPr lang="de-DE" dirty="0"/>
              <a:t>-)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catalogue</a:t>
            </a:r>
            <a:r>
              <a:rPr lang="de-DE" dirty="0"/>
              <a:t>.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seems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students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mainly</a:t>
            </a:r>
            <a:r>
              <a:rPr lang="de-DE" dirty="0"/>
              <a:t> </a:t>
            </a:r>
            <a:r>
              <a:rPr lang="de-DE" dirty="0" err="1"/>
              <a:t>focussed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catalogues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subjects</a:t>
            </a:r>
            <a:r>
              <a:rPr lang="de-DE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075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8971" y="252549"/>
            <a:ext cx="11010789" cy="5295553"/>
            <a:chOff x="386628" y="-21519125"/>
            <a:chExt cx="24273678" cy="26388470"/>
          </a:xfrm>
        </p:grpSpPr>
        <p:sp>
          <p:nvSpPr>
            <p:cNvPr id="3" name="TextBox 3"/>
            <p:cNvSpPr txBox="1"/>
            <p:nvPr/>
          </p:nvSpPr>
          <p:spPr>
            <a:xfrm>
              <a:off x="635611" y="-21519125"/>
              <a:ext cx="24024695" cy="515711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86628" y="1903961"/>
              <a:ext cx="8983772" cy="2965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59759" y="5850110"/>
            <a:ext cx="12192000" cy="6357"/>
          </a:xfrm>
          <a:prstGeom prst="rect">
            <a:avLst/>
          </a:prstGeom>
          <a:solidFill>
            <a:srgbClr val="19486A"/>
          </a:solidFill>
        </p:spPr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215A4E18-B87B-4E96-80B3-5D875C80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5850868"/>
            <a:ext cx="854188" cy="983743"/>
          </a:xfrm>
          <a:prstGeom prst="rect">
            <a:avLst/>
          </a:prstGeom>
        </p:spPr>
      </p:pic>
      <p:grpSp>
        <p:nvGrpSpPr>
          <p:cNvPr id="11" name="Group 2"/>
          <p:cNvGrpSpPr/>
          <p:nvPr/>
        </p:nvGrpSpPr>
        <p:grpSpPr>
          <a:xfrm>
            <a:off x="1132395" y="3363509"/>
            <a:ext cx="10859307" cy="1062985"/>
            <a:chOff x="0" y="-20085900"/>
            <a:chExt cx="24455527" cy="33331345"/>
          </a:xfrm>
        </p:grpSpPr>
        <p:sp>
          <p:nvSpPr>
            <p:cNvPr id="13" name="TextBox 3"/>
            <p:cNvSpPr txBox="1"/>
            <p:nvPr/>
          </p:nvSpPr>
          <p:spPr>
            <a:xfrm>
              <a:off x="430832" y="-20085900"/>
              <a:ext cx="24024695" cy="1958098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defTabSz="609630">
                <a:lnSpc>
                  <a:spcPts val="5402"/>
                </a:lnSpc>
              </a:pPr>
              <a:endParaRPr lang="en-US" sz="36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  <p:sp>
          <p:nvSpPr>
            <p:cNvPr id="15" name="TextBox 4"/>
            <p:cNvSpPr txBox="1"/>
            <p:nvPr/>
          </p:nvSpPr>
          <p:spPr>
            <a:xfrm>
              <a:off x="0" y="1986221"/>
              <a:ext cx="8983773" cy="112592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800"/>
                </a:lnSpc>
                <a:spcBef>
                  <a:spcPct val="0"/>
                </a:spcBef>
              </a:pPr>
              <a:endParaRPr lang="en-US" sz="2000" dirty="0">
                <a:solidFill>
                  <a:srgbClr val="19486A"/>
                </a:solidFill>
                <a:latin typeface="Open Sauce Sans" panose="00000500000000000000" pitchFamily="2" charset="0"/>
                <a:ea typeface="Microsoft Sans Serif" panose="020B0604020202020204" pitchFamily="34" charset="0"/>
                <a:cs typeface="Microsoft Sans Serif" panose="020B0604020202020204" pitchFamily="34" charset="0"/>
              </a:endParaRPr>
            </a:p>
          </p:txBody>
        </p:sp>
      </p:grpSp>
      <p:pic>
        <p:nvPicPr>
          <p:cNvPr id="16" name="Grafi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53" y="6093317"/>
            <a:ext cx="2995749" cy="658083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04799" y="183092"/>
            <a:ext cx="11416937" cy="804262"/>
          </a:xfrm>
        </p:spPr>
        <p:txBody>
          <a:bodyPr/>
          <a:lstStyle/>
          <a:p>
            <a:pPr algn="l"/>
            <a:r>
              <a:rPr lang="de-DE" dirty="0"/>
              <a:t>Department </a:t>
            </a:r>
            <a:r>
              <a:rPr lang="de-DE" dirty="0" err="1"/>
              <a:t>of</a:t>
            </a:r>
            <a:r>
              <a:rPr lang="de-DE" dirty="0"/>
              <a:t> Philosophy, RUB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04799" y="1066800"/>
            <a:ext cx="11416938" cy="4783310"/>
          </a:xfrm>
        </p:spPr>
        <p:txBody>
          <a:bodyPr/>
          <a:lstStyle/>
          <a:p>
            <a:r>
              <a:rPr lang="en-GB" dirty="0"/>
              <a:t>Open Courses for </a:t>
            </a:r>
            <a:r>
              <a:rPr lang="en-US" dirty="0"/>
              <a:t>summer</a:t>
            </a:r>
            <a:r>
              <a:rPr lang="en-GB" dirty="0"/>
              <a:t> semester:</a:t>
            </a:r>
          </a:p>
          <a:p>
            <a:r>
              <a:rPr lang="en-US" dirty="0"/>
              <a:t>Philosophical Theories of Race -- Dr. Reza </a:t>
            </a:r>
            <a:r>
              <a:rPr lang="en-US" dirty="0" err="1"/>
              <a:t>Mosayebi</a:t>
            </a:r>
            <a:endParaRPr lang="en-GB" dirty="0"/>
          </a:p>
          <a:p>
            <a:r>
              <a:rPr lang="en-US" dirty="0"/>
              <a:t>Compositionality in Language, Mind, and Brain – Prof. Dr. Markus </a:t>
            </a:r>
            <a:r>
              <a:rPr lang="en-US" dirty="0" err="1"/>
              <a:t>Werning</a:t>
            </a:r>
            <a:endParaRPr lang="en-US" dirty="0"/>
          </a:p>
          <a:p>
            <a:r>
              <a:rPr lang="en-US" dirty="0"/>
              <a:t>Theories of Self Consciousness – Prof. Dr. Albert </a:t>
            </a:r>
            <a:r>
              <a:rPr lang="en-US" dirty="0" err="1"/>
              <a:t>Newen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00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663F0F85BCAF4F95D6FC3DCFE9EA2E" ma:contentTypeVersion="13" ma:contentTypeDescription="Create a new document." ma:contentTypeScope="" ma:versionID="5a8e01a316b39218ad57755686f767ad">
  <xsd:schema xmlns:xsd="http://www.w3.org/2001/XMLSchema" xmlns:xs="http://www.w3.org/2001/XMLSchema" xmlns:p="http://schemas.microsoft.com/office/2006/metadata/properties" xmlns:ns2="ed15161c-55a6-4af8-9c04-8ec61cc3039f" xmlns:ns3="2c2270b7-af2f-4c1d-bc55-ae301062904b" targetNamespace="http://schemas.microsoft.com/office/2006/metadata/properties" ma:root="true" ma:fieldsID="b005e4a6150ba7fdea1f72ee1d66e16d" ns2:_="" ns3:_="">
    <xsd:import namespace="ed15161c-55a6-4af8-9c04-8ec61cc3039f"/>
    <xsd:import namespace="2c2270b7-af2f-4c1d-bc55-ae30106290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15161c-55a6-4af8-9c04-8ec61cc303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2270b7-af2f-4c1d-bc55-ae30106290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C86378-0A49-43E5-AF11-4C2CD4414B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03A1A0-D714-4852-8025-9908C221A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15161c-55a6-4af8-9c04-8ec61cc3039f"/>
    <ds:schemaRef ds:uri="2c2270b7-af2f-4c1d-bc55-ae30106290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A3D97E-3461-447A-B0FE-80DC3271E069}">
  <ds:schemaRefs>
    <ds:schemaRef ds:uri="http://purl.org/dc/dcmitype/"/>
    <ds:schemaRef ds:uri="http://schemas.microsoft.com/office/2006/metadata/properties"/>
    <ds:schemaRef ds:uri="2c2270b7-af2f-4c1d-bc55-ae301062904b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ed15161c-55a6-4af8-9c04-8ec61cc3039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Breitbild</PresentationFormat>
  <Paragraphs>39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Sauce Sans</vt:lpstr>
      <vt:lpstr>Office Theme</vt:lpstr>
      <vt:lpstr>PowerPoint-Präsentation</vt:lpstr>
      <vt:lpstr>Department of Philosophy, RUB</vt:lpstr>
      <vt:lpstr>Department of Philosophy, RUB</vt:lpstr>
      <vt:lpstr>Department of Philosophy, RUB</vt:lpstr>
      <vt:lpstr>Department of Philosophy, RUB</vt:lpstr>
      <vt:lpstr>Department of Philosophy, RUB</vt:lpstr>
      <vt:lpstr>Department of Philosophy, RUB</vt:lpstr>
    </vt:vector>
  </TitlesOfParts>
  <Company>Ruhr-Universität Bochum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Subgroup Inter-University Mobility</dc:title>
  <dc:creator>Ricken, Judith</dc:creator>
  <cp:lastModifiedBy>Michael Anacker</cp:lastModifiedBy>
  <cp:revision>219</cp:revision>
  <dcterms:created xsi:type="dcterms:W3CDTF">2021-01-19T16:30:23Z</dcterms:created>
  <dcterms:modified xsi:type="dcterms:W3CDTF">2022-03-03T07:37:06Z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0x01010003663F0F85BCAF4F95D6FC3DCFE9EA2E</vt:lpwstr>
  </property>
</Properties>
</file>